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6" r:id="rId10"/>
    <p:sldId id="264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40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330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666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323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06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101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006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903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433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017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550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02005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opendatasoft.com/explore/dataset/us-zip-code-latitude-and-longitude/table/)" TargetMode="External"/><Relationship Id="rId2" Type="http://schemas.openxmlformats.org/officeDocument/2006/relationships/hyperlink" Target="https://data.sfgov.org/COVID-19/Rate-of-COVID-19-Cases-by-Census-ZIP-Code-Tabulati/favi-qct6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64D134-B651-453E-9F0D-3239E72F65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4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A7E90F-7383-4A8D-B3B2-977D30D27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rgbClr val="24AFC9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3E7C7A-D853-434A-AA24-D8C247D80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rgbClr val="24AFC9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B44DB0-7B3B-4EC2-AAAF-167331824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9065" y="2324906"/>
            <a:ext cx="3403426" cy="15886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24CDAC-0EDC-49C2-8368-6E847EFC1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9065" y="3945249"/>
            <a:ext cx="3403426" cy="7388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Location data and covid-19 in San </a:t>
            </a:r>
            <a:r>
              <a:rPr lang="en-US" dirty="0" err="1">
                <a:solidFill>
                  <a:schemeClr val="bg1"/>
                </a:solidFill>
              </a:rPr>
              <a:t>francisco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941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2FFA95-6D0B-4BA5-8314-B0AC84093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915" b="5204"/>
          <a:stretch/>
        </p:blipFill>
        <p:spPr>
          <a:xfrm>
            <a:off x="20" y="0"/>
            <a:ext cx="12191980" cy="683031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A7E90F-7383-4A8D-B3B2-977D30D27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rgbClr val="24AFC9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53E7C7A-D853-434A-AA24-D8C247D80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rgbClr val="24AFC9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199134-4E2E-4FB8-8009-F827D1668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065" y="2210339"/>
            <a:ext cx="3403426" cy="20799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Results – clusters and covid-19</a:t>
            </a:r>
          </a:p>
        </p:txBody>
      </p:sp>
    </p:spTree>
    <p:extLst>
      <p:ext uri="{BB962C8B-B14F-4D97-AF65-F5344CB8AC3E}">
        <p14:creationId xmlns:p14="http://schemas.microsoft.com/office/powerpoint/2010/main" val="2394134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A3475-1AF4-4416-B7BF-E9400B84B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EBC1E-D7D9-44E8-898A-796882919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Majority of zip codes in San Francisco is homogeneous. The neighborhoods in San Francisco do not have many distinctive types. Most neighborhoods have all kinds of venues around them.</a:t>
            </a:r>
          </a:p>
          <a:p>
            <a:r>
              <a:rPr lang="en-US" sz="2000" dirty="0"/>
              <a:t>It is also possible that the distinctive types of neighborhoods actually exist, but they are smaller than what a zip code covers. </a:t>
            </a:r>
          </a:p>
        </p:txBody>
      </p:sp>
    </p:spTree>
    <p:extLst>
      <p:ext uri="{BB962C8B-B14F-4D97-AF65-F5344CB8AC3E}">
        <p14:creationId xmlns:p14="http://schemas.microsoft.com/office/powerpoint/2010/main" val="3232568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A3475-1AF4-4416-B7BF-E9400B84B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EBC1E-D7D9-44E8-898A-796882919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Exploring the zip codes and estimated rate of COVID-19 cases per 10k reveals that the relationship between the two might be very weak. </a:t>
            </a:r>
          </a:p>
          <a:p>
            <a:r>
              <a:rPr lang="en-US" sz="2000" dirty="0"/>
              <a:t>From the map, it can be seen that there are more COVID-19 cases in the east side of San Francisco. However, there is no clear evidence that more cases are necessarily related to the zip code, or the venues around the area. </a:t>
            </a:r>
          </a:p>
          <a:p>
            <a:r>
              <a:rPr lang="en-US" sz="2000" dirty="0"/>
              <a:t>It is likely that other factors might be associated with the high number of COVID-19 cases, such as population density. Further research is needed to provide evidence regarding other factors.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14669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6E341-8F3F-423C-B1BA-D68BE4F49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9B41C-6C01-481F-AE2D-85BB7A12C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Explore the types of different neighborhoods in San Francisco.</a:t>
            </a:r>
          </a:p>
          <a:p>
            <a:r>
              <a:rPr lang="en-US" sz="2000" dirty="0"/>
              <a:t>Explore the relationship between location data and number of COVID-19 cases.</a:t>
            </a:r>
          </a:p>
        </p:txBody>
      </p:sp>
    </p:spTree>
    <p:extLst>
      <p:ext uri="{BB962C8B-B14F-4D97-AF65-F5344CB8AC3E}">
        <p14:creationId xmlns:p14="http://schemas.microsoft.com/office/powerpoint/2010/main" val="2224980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4EEE4-F765-4921-A983-57C2066AB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CCCCD-7ACE-4BE6-AF52-762A958AE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COVID-19 cases by zip code in San Francisco</a:t>
            </a:r>
            <a:endParaRPr lang="en-US" sz="2000" dirty="0"/>
          </a:p>
          <a:p>
            <a:r>
              <a:rPr lang="en-US" sz="2000" dirty="0">
                <a:hlinkClick r:id="rId3"/>
              </a:rPr>
              <a:t>Geo-coordinates for US zip codes</a:t>
            </a:r>
            <a:endParaRPr lang="en-US" sz="2000" dirty="0"/>
          </a:p>
          <a:p>
            <a:r>
              <a:rPr lang="en-US" sz="2000" dirty="0" err="1"/>
              <a:t>FourSquare</a:t>
            </a:r>
            <a:r>
              <a:rPr lang="en-US" sz="2000" dirty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636138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2E82F-CF25-4F72-A7BF-5B40A2A2C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E509C-95C9-4935-9845-09C218BC0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Merge the COVID-19 data with geo-coordinates data using the zip codes;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Use </a:t>
            </a:r>
            <a:r>
              <a:rPr lang="en-US" sz="2000" dirty="0" err="1"/>
              <a:t>FourSquare</a:t>
            </a:r>
            <a:r>
              <a:rPr lang="en-US" sz="2000" dirty="0"/>
              <a:t> to pull the venues close to the coordinates of the zip codes;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Perform one-hot coding for all venue types;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Save the top 10 venues for each zip code into a data frame;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Determine the optimal number of clusters using the elbow method;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Examine the number of zip codes in each cluster and cluster centroids;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Investigate the relationship between COVID-19 and clusters. </a:t>
            </a:r>
          </a:p>
        </p:txBody>
      </p:sp>
    </p:spTree>
    <p:extLst>
      <p:ext uri="{BB962C8B-B14F-4D97-AF65-F5344CB8AC3E}">
        <p14:creationId xmlns:p14="http://schemas.microsoft.com/office/powerpoint/2010/main" val="3911209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91E53-8714-4EF4-AA0F-A41C06170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Number of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F4DD4-3B7F-4186-AD34-9AC5D8F62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4234648" cy="3308096"/>
          </a:xfrm>
        </p:spPr>
        <p:txBody>
          <a:bodyPr>
            <a:normAutofit/>
          </a:bodyPr>
          <a:lstStyle/>
          <a:p>
            <a:r>
              <a:rPr lang="en-US" sz="2000" dirty="0"/>
              <a:t>From the plot, it looks like the elbow point could be 3 or 6. To reserve the interpretability of the clusters, I choose to run k-means with 3 clusters.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5A45F2-9AC7-4674-9FBB-384F433A5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7482" y="2098194"/>
            <a:ext cx="5876925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636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BCC93-4655-4964-A771-F68D2ACAA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Cluster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95485-3F42-48B5-963F-784406527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4943308" cy="3634486"/>
          </a:xfrm>
        </p:spPr>
        <p:txBody>
          <a:bodyPr>
            <a:normAutofit/>
          </a:bodyPr>
          <a:lstStyle/>
          <a:p>
            <a:r>
              <a:rPr lang="en-US" sz="2000" dirty="0"/>
              <a:t>Most zip codes fall in cluster 1. So, what are these clusters?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B0FF1FA-5EAB-471F-AB59-2C759CF7D3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87193"/>
              </p:ext>
            </p:extLst>
          </p:nvPr>
        </p:nvGraphicFramePr>
        <p:xfrm>
          <a:off x="5524501" y="2978631"/>
          <a:ext cx="48260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1540594708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342641347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Cluster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Number of zip codes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767086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606861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491284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0970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3306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BCC93-4655-4964-A771-F68D2ACAA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Cluster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95485-3F42-48B5-963F-784406527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4943308" cy="3634486"/>
          </a:xfrm>
        </p:spPr>
        <p:txBody>
          <a:bodyPr>
            <a:normAutofit/>
          </a:bodyPr>
          <a:lstStyle/>
          <a:p>
            <a:r>
              <a:rPr lang="en-US" sz="2000" dirty="0"/>
              <a:t>Looks like Cluster 0 is near Chinese restaurants, dessert shop, playground, pharmacy, etc. Cluster 1 has a little bit of everything, and Cluster 2 is close to trail, garden, bus line, etc.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B0FF1FA-5EAB-471F-AB59-2C759CF7D3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472509"/>
              </p:ext>
            </p:extLst>
          </p:nvPr>
        </p:nvGraphicFramePr>
        <p:xfrm>
          <a:off x="5524501" y="2978631"/>
          <a:ext cx="4826000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8249">
                  <a:extLst>
                    <a:ext uri="{9D8B030D-6E8A-4147-A177-3AD203B41FA5}">
                      <a16:colId xmlns:a16="http://schemas.microsoft.com/office/drawing/2014/main" val="1540594708"/>
                    </a:ext>
                  </a:extLst>
                </a:gridCol>
                <a:gridCol w="3587751">
                  <a:extLst>
                    <a:ext uri="{9D8B030D-6E8A-4147-A177-3AD203B41FA5}">
                      <a16:colId xmlns:a16="http://schemas.microsoft.com/office/drawing/2014/main" val="342641347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Cluster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Top Venues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7670865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Chinese restaurants, dessert shop, playground, pharmacy, </a:t>
                      </a:r>
                      <a:r>
                        <a:rPr lang="en-US" sz="2000" dirty="0" err="1"/>
                        <a:t>etc</a:t>
                      </a:r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606861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everything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491284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trail, garden, bus line, </a:t>
                      </a:r>
                      <a:r>
                        <a:rPr lang="en-US" sz="2000" dirty="0" err="1"/>
                        <a:t>etc</a:t>
                      </a:r>
                      <a:endParaRPr lang="en-US" sz="2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0970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6041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DA26B74-24EB-42B7-A3C8-87721A125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A7E90F-7383-4A8D-B3B2-977D30D27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rgbClr val="24AFC9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53E7C7A-D853-434A-AA24-D8C247D80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rgbClr val="24AFC9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BBD5C9-6CC9-4CB4-BA3E-4835224DD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065" y="2324906"/>
            <a:ext cx="3403426" cy="15886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Results – clusters </a:t>
            </a:r>
          </a:p>
        </p:txBody>
      </p:sp>
    </p:spTree>
    <p:extLst>
      <p:ext uri="{BB962C8B-B14F-4D97-AF65-F5344CB8AC3E}">
        <p14:creationId xmlns:p14="http://schemas.microsoft.com/office/powerpoint/2010/main" val="1438037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6F1ACA-F786-4E33-A9B8-373073708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A7E90F-7383-4A8D-B3B2-977D30D27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rgbClr val="24AFC9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53E7C7A-D853-434A-AA24-D8C247D80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rgbClr val="24AFC9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14E83A-59E5-4ADE-B4EA-B4F632682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065" y="2324905"/>
            <a:ext cx="3403426" cy="1965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Results – covid-19 cases</a:t>
            </a:r>
          </a:p>
        </p:txBody>
      </p:sp>
    </p:spTree>
    <p:extLst>
      <p:ext uri="{BB962C8B-B14F-4D97-AF65-F5344CB8AC3E}">
        <p14:creationId xmlns:p14="http://schemas.microsoft.com/office/powerpoint/2010/main" val="227412695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RightStep">
      <a:dk1>
        <a:srgbClr val="000000"/>
      </a:dk1>
      <a:lt1>
        <a:srgbClr val="FFFFFF"/>
      </a:lt1>
      <a:dk2>
        <a:srgbClr val="243041"/>
      </a:dk2>
      <a:lt2>
        <a:srgbClr val="E8E3E2"/>
      </a:lt2>
      <a:accent1>
        <a:srgbClr val="24AFC9"/>
      </a:accent1>
      <a:accent2>
        <a:srgbClr val="1768D5"/>
      </a:accent2>
      <a:accent3>
        <a:srgbClr val="4143E9"/>
      </a:accent3>
      <a:accent4>
        <a:srgbClr val="7631DA"/>
      </a:accent4>
      <a:accent5>
        <a:srgbClr val="C529E7"/>
      </a:accent5>
      <a:accent6>
        <a:srgbClr val="D517A7"/>
      </a:accent6>
      <a:hlink>
        <a:srgbClr val="C15845"/>
      </a:hlink>
      <a:folHlink>
        <a:srgbClr val="7F7F7F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447</Words>
  <Application>Microsoft Office PowerPoint</Application>
  <PresentationFormat>Widescreen</PresentationFormat>
  <Paragraphs>49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Schoolbook</vt:lpstr>
      <vt:lpstr>Franklin Gothic Book</vt:lpstr>
      <vt:lpstr>Wingdings 2</vt:lpstr>
      <vt:lpstr>DividendVTI</vt:lpstr>
      <vt:lpstr>Capstone project</vt:lpstr>
      <vt:lpstr>Purpose of the project</vt:lpstr>
      <vt:lpstr>Data</vt:lpstr>
      <vt:lpstr>Methodology</vt:lpstr>
      <vt:lpstr>Results – Number of clusters</vt:lpstr>
      <vt:lpstr>Results – Cluster properties</vt:lpstr>
      <vt:lpstr>Results – Cluster properties</vt:lpstr>
      <vt:lpstr>Results – clusters </vt:lpstr>
      <vt:lpstr>Results – covid-19 cases</vt:lpstr>
      <vt:lpstr>Results – clusters and covid-19</vt:lpstr>
      <vt:lpstr>Discussion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Liao, Dandan</dc:creator>
  <cp:lastModifiedBy>Liao, Dandan</cp:lastModifiedBy>
  <cp:revision>1</cp:revision>
  <dcterms:created xsi:type="dcterms:W3CDTF">2020-05-18T22:44:07Z</dcterms:created>
  <dcterms:modified xsi:type="dcterms:W3CDTF">2020-05-18T22:47:59Z</dcterms:modified>
</cp:coreProperties>
</file>